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18"/>
  </p:notesMasterIdLst>
  <p:handoutMasterIdLst>
    <p:handoutMasterId r:id="rId19"/>
  </p:handoutMasterIdLst>
  <p:sldIdLst>
    <p:sldId id="325" r:id="rId2"/>
    <p:sldId id="396" r:id="rId3"/>
    <p:sldId id="418" r:id="rId4"/>
    <p:sldId id="415" r:id="rId5"/>
    <p:sldId id="416" r:id="rId6"/>
    <p:sldId id="397" r:id="rId7"/>
    <p:sldId id="406" r:id="rId8"/>
    <p:sldId id="402" r:id="rId9"/>
    <p:sldId id="409" r:id="rId10"/>
    <p:sldId id="417" r:id="rId11"/>
    <p:sldId id="419" r:id="rId12"/>
    <p:sldId id="401" r:id="rId13"/>
    <p:sldId id="403" r:id="rId14"/>
    <p:sldId id="420" r:id="rId15"/>
    <p:sldId id="421" r:id="rId16"/>
    <p:sldId id="324" r:id="rId17"/>
  </p:sldIdLst>
  <p:sldSz cx="9144000" cy="6858000" type="screen4x3"/>
  <p:notesSz cx="6761163" cy="99425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E4584"/>
    <a:srgbClr val="0B79BD"/>
    <a:srgbClr val="003399"/>
    <a:srgbClr val="CC3300"/>
    <a:srgbClr val="28517A"/>
    <a:srgbClr val="162C42"/>
    <a:srgbClr val="336699"/>
    <a:srgbClr val="397BCB"/>
    <a:srgbClr val="E8F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95" autoAdjust="0"/>
    <p:restoredTop sz="81295" autoAdjust="0"/>
  </p:normalViewPr>
  <p:slideViewPr>
    <p:cSldViewPr>
      <p:cViewPr varScale="1">
        <p:scale>
          <a:sx n="117" d="100"/>
          <a:sy n="117" d="100"/>
        </p:scale>
        <p:origin x="162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0" dirty="0" smtClean="0">
                <a:solidFill>
                  <a:schemeClr val="tx1"/>
                </a:solidFill>
              </a:rPr>
              <a:t>2022</a:t>
            </a:r>
            <a:r>
              <a:rPr lang="ru-RU" b="0" baseline="0" dirty="0" smtClean="0">
                <a:solidFill>
                  <a:schemeClr val="tx1"/>
                </a:solidFill>
              </a:rPr>
              <a:t> год</a:t>
            </a:r>
            <a:endParaRPr lang="ru-RU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8.3538935448923962E-2"/>
          <c:y val="0.866736659500733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8DA-44D3-835F-E23CE919618F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8DA-44D3-835F-E23CE919618F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906-42FA-959A-172FFADC623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906-42FA-959A-172FFADC623A}"/>
              </c:ext>
            </c:extLst>
          </c:dPt>
          <c:dLbls>
            <c:dLbl>
              <c:idx val="2"/>
              <c:layout>
                <c:manualLayout>
                  <c:x val="-0.23168151246719168"/>
                  <c:y val="-0.1056496062992125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906-42FA-959A-172FFADC623A}"/>
                </c:ext>
              </c:extLst>
            </c:dLbl>
            <c:dLbl>
              <c:idx val="3"/>
              <c:layout>
                <c:manualLayout>
                  <c:x val="0.22648646653543308"/>
                  <c:y val="-0.111899606299212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906-42FA-959A-172FFADC62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высокий и значительный</c:v>
                </c:pt>
                <c:pt idx="1">
                  <c:v>средний</c:v>
                </c:pt>
                <c:pt idx="2">
                  <c:v>умеренный</c:v>
                </c:pt>
                <c:pt idx="3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84</c:v>
                </c:pt>
                <c:pt idx="1">
                  <c:v>781</c:v>
                </c:pt>
                <c:pt idx="2">
                  <c:v>5492</c:v>
                </c:pt>
                <c:pt idx="3">
                  <c:v>2464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6-42FA-959A-172FFADC623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b="0" dirty="0">
                <a:solidFill>
                  <a:schemeClr val="tx1"/>
                </a:solidFill>
              </a:rPr>
              <a:t>2023 </a:t>
            </a:r>
            <a:r>
              <a:rPr lang="ru-RU" b="0" dirty="0" smtClean="0">
                <a:solidFill>
                  <a:schemeClr val="tx1"/>
                </a:solidFill>
              </a:rPr>
              <a:t>год</a:t>
            </a:r>
            <a:endParaRPr lang="ru-RU" b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71223660008852618"/>
          <c:y val="0.738079099701455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9721007662334386"/>
          <c:y val="0.20276472581801586"/>
          <c:w val="0.71480423320467212"/>
          <c:h val="0.53998221167847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802-4669-84E9-C3C295FF0EF5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802-4669-84E9-C3C295FF0EF5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802-4669-84E9-C3C295FF0EF5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802-4669-84E9-C3C295FF0EF5}"/>
              </c:ext>
            </c:extLst>
          </c:dPt>
          <c:dLbls>
            <c:dLbl>
              <c:idx val="2"/>
              <c:layout>
                <c:manualLayout>
                  <c:x val="-0.17126492782152231"/>
                  <c:y val="-0.258774606299212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802-4669-84E9-C3C295FF0EF5}"/>
                </c:ext>
              </c:extLst>
            </c:dLbl>
            <c:dLbl>
              <c:idx val="3"/>
              <c:layout>
                <c:manualLayout>
                  <c:x val="6.1903215223097115E-2"/>
                  <c:y val="9.43503937007874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2802-4669-84E9-C3C295FF0E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высокий и значительный</c:v>
                </c:pt>
                <c:pt idx="1">
                  <c:v>средний</c:v>
                </c:pt>
                <c:pt idx="2">
                  <c:v>умеренный</c:v>
                </c:pt>
                <c:pt idx="3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77</c:v>
                </c:pt>
                <c:pt idx="1">
                  <c:v>633</c:v>
                </c:pt>
                <c:pt idx="2">
                  <c:v>5290</c:v>
                </c:pt>
                <c:pt idx="3">
                  <c:v>2822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02-4669-84E9-C3C295FF0EF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0.66321253340100106"/>
          <c:w val="0.38139708024007585"/>
          <c:h val="0.331668321460260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622812773403322E-2"/>
          <c:y val="3.0089453518885669E-2"/>
          <c:w val="0.75051323272090986"/>
          <c:h val="0.8814234005507113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 класс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4-40B3-8093-7459C3DD78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 класс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514-40B3-8093-7459C3DD781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III класс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18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514-40B3-8093-7459C3DD781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IV класс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accent4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4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6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514-40B3-8093-7459C3DD78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15500160"/>
        <c:axId val="115501696"/>
        <c:axId val="0"/>
      </c:bar3DChart>
      <c:catAx>
        <c:axId val="1155001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5501696"/>
        <c:crosses val="autoZero"/>
        <c:auto val="1"/>
        <c:lblAlgn val="ctr"/>
        <c:lblOffset val="100"/>
        <c:noMultiLvlLbl val="0"/>
      </c:catAx>
      <c:valAx>
        <c:axId val="11550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500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371035804611813"/>
          <c:y val="0.46834076588861734"/>
          <c:w val="0.15946885920238554"/>
          <c:h val="0.4346306315802484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523484016179267E-2"/>
          <c:y val="2.8406333463618004E-2"/>
          <c:w val="0.86041082883794806"/>
          <c:h val="0.71789276757214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Поднадзоных ГТС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8991470083570958E-3"/>
                  <c:y val="-1.2926682300827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EE1-40BA-B67F-0D6C406CA170}"/>
                </c:ext>
              </c:extLst>
            </c:dLbl>
            <c:dLbl>
              <c:idx val="1"/>
              <c:layout>
                <c:manualLayout>
                  <c:x val="0"/>
                  <c:y val="-1.0341345840661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EE1-40BA-B67F-0D6C406CA170}"/>
                </c:ext>
              </c:extLst>
            </c:dLbl>
            <c:dLbl>
              <c:idx val="2"/>
              <c:layout>
                <c:manualLayout>
                  <c:x val="0"/>
                  <c:y val="-2.0682691681323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E1-40BA-B67F-0D6C406CA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662</c:v>
                </c:pt>
                <c:pt idx="1">
                  <c:v>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E1-40BA-B67F-0D6C406CA1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Бесхозяйных ГТС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596588033428355E-2"/>
                  <c:y val="-1.809735522115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EE1-40BA-B67F-0D6C406CA170}"/>
                </c:ext>
              </c:extLst>
            </c:dLbl>
            <c:dLbl>
              <c:idx val="1"/>
              <c:layout>
                <c:manualLayout>
                  <c:x val="6.5321960111427348E-3"/>
                  <c:y val="-2.0682691681323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EE1-40BA-B67F-0D6C406CA170}"/>
                </c:ext>
              </c:extLst>
            </c:dLbl>
            <c:dLbl>
              <c:idx val="2"/>
              <c:layout>
                <c:manualLayout>
                  <c:x val="1.6330490027856987E-2"/>
                  <c:y val="-1.5512018760992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E1-40BA-B67F-0D6C406CA1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E1-40BA-B67F-0D6C406CA17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5394432"/>
        <c:axId val="115395968"/>
        <c:axId val="0"/>
      </c:bar3DChart>
      <c:catAx>
        <c:axId val="115394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395968"/>
        <c:crosses val="autoZero"/>
        <c:auto val="0"/>
        <c:lblAlgn val="ctr"/>
        <c:lblOffset val="100"/>
        <c:noMultiLvlLbl val="0"/>
      </c:catAx>
      <c:valAx>
        <c:axId val="1153959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394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524736963382669"/>
          <c:y val="7.1620334180183695E-2"/>
          <c:w val="0.19922053413818216"/>
          <c:h val="0.18259722493648622"/>
        </c:manualLayout>
      </c:layout>
      <c:overlay val="0"/>
      <c:txPr>
        <a:bodyPr rot="0" vert="horz"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523484016179267E-2"/>
          <c:y val="2.8406333463618004E-2"/>
          <c:w val="0.86041082883794806"/>
          <c:h val="0.717892767572145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8991470083570958E-3"/>
                  <c:y val="-1.2926682300827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929-4E42-9A7D-D26FDE4A9EEB}"/>
                </c:ext>
              </c:extLst>
            </c:dLbl>
            <c:dLbl>
              <c:idx val="1"/>
              <c:layout>
                <c:manualLayout>
                  <c:x val="0"/>
                  <c:y val="-1.0341345840661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929-4E42-9A7D-D26FDE4A9EEB}"/>
                </c:ext>
              </c:extLst>
            </c:dLbl>
            <c:dLbl>
              <c:idx val="2"/>
              <c:layout>
                <c:manualLayout>
                  <c:x val="0"/>
                  <c:y val="-2.0682691681323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929-4E42-9A7D-D26FDE4A9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правила эксплуатации ГТС </c:v>
                </c:pt>
                <c:pt idx="1">
                  <c:v>разрешение на эксплуатацию ГТС </c:v>
                </c:pt>
                <c:pt idx="2">
                  <c:v>декларация безопасности ГТС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18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37-4579-9086-07457FF6A56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отказано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596588033428355E-2"/>
                  <c:y val="-1.809735522115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929-4E42-9A7D-D26FDE4A9EEB}"/>
                </c:ext>
              </c:extLst>
            </c:dLbl>
            <c:dLbl>
              <c:idx val="1"/>
              <c:layout>
                <c:manualLayout>
                  <c:x val="6.5321960111427348E-3"/>
                  <c:y val="-2.0682691681323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929-4E42-9A7D-D26FDE4A9EEB}"/>
                </c:ext>
              </c:extLst>
            </c:dLbl>
            <c:dLbl>
              <c:idx val="2"/>
              <c:layout>
                <c:manualLayout>
                  <c:x val="1.6330490027856987E-2"/>
                  <c:y val="-1.5512018760992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929-4E42-9A7D-D26FDE4A9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правила эксплуатации ГТС </c:v>
                </c:pt>
                <c:pt idx="1">
                  <c:v>разрешение на эксплуатацию ГТС </c:v>
                </c:pt>
                <c:pt idx="2">
                  <c:v>декларация безопасности ГТС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</c:v>
                </c:pt>
                <c:pt idx="1">
                  <c:v>9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37-4579-9086-07457FF6A56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согласовано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064392022285589E-2"/>
                  <c:y val="-1.0341345840661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929-4E42-9A7D-D26FDE4A9EEB}"/>
                </c:ext>
              </c:extLst>
            </c:dLbl>
            <c:dLbl>
              <c:idx val="1"/>
              <c:layout>
                <c:manualLayout>
                  <c:x val="3.2660980055713973E-3"/>
                  <c:y val="-5.17067292033092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929-4E42-9A7D-D26FDE4A9EEB}"/>
                </c:ext>
              </c:extLst>
            </c:dLbl>
            <c:dLbl>
              <c:idx val="2"/>
              <c:layout>
                <c:manualLayout>
                  <c:x val="1.4697441025071289E-2"/>
                  <c:y val="-2.06826916813236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3929-4E42-9A7D-D26FDE4A9E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правила эксплуатации ГТС </c:v>
                </c:pt>
                <c:pt idx="1">
                  <c:v>разрешение на эксплуатацию ГТС </c:v>
                </c:pt>
                <c:pt idx="2">
                  <c:v>декларация безопасности ГТС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</c:v>
                </c:pt>
                <c:pt idx="1">
                  <c:v>9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37-4579-9086-07457FF6A56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5394432"/>
        <c:axId val="115395968"/>
        <c:axId val="0"/>
      </c:bar3DChart>
      <c:catAx>
        <c:axId val="115394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395968"/>
        <c:crosses val="autoZero"/>
        <c:auto val="0"/>
        <c:lblAlgn val="ctr"/>
        <c:lblOffset val="100"/>
        <c:noMultiLvlLbl val="0"/>
      </c:catAx>
      <c:valAx>
        <c:axId val="1153959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15394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464225168396931"/>
          <c:y val="7.1620334180183695E-2"/>
          <c:w val="0.1698256520880396"/>
          <c:h val="0.18259722493648622"/>
        </c:manualLayout>
      </c:layout>
      <c:overlay val="0"/>
      <c:txPr>
        <a:bodyPr rot="0" vert="horz"/>
        <a:lstStyle/>
        <a:p>
          <a:pPr>
            <a:defRPr sz="16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паспортов готовности</a:t>
            </a:r>
          </a:p>
        </c:rich>
      </c:tx>
      <c:layout>
        <c:manualLayout>
          <c:xMode val="edge"/>
          <c:yMode val="edge"/>
          <c:x val="0.16018494752179516"/>
          <c:y val="3.2640003887828666E-2"/>
        </c:manualLayout>
      </c:layout>
      <c:overlay val="0"/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Получение паспортов готовности</c:v>
                </c:pt>
              </c:strCache>
            </c:strRef>
          </c:tx>
          <c:dLbls>
            <c:dLbl>
              <c:idx val="0"/>
              <c:layout>
                <c:manualLayout>
                  <c:x val="0.1082080872703412"/>
                  <c:y val="-5.701279527559055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D2-4C51-97A8-99C12DD689DC}"/>
                </c:ext>
              </c:extLst>
            </c:dLbl>
            <c:dLbl>
              <c:idx val="2"/>
              <c:layout>
                <c:manualLayout>
                  <c:x val="-8.7379943388425974E-2"/>
                  <c:y val="-2.0493093359997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D2-4C51-97A8-99C12DD689DC}"/>
                </c:ext>
              </c:extLst>
            </c:dLbl>
            <c:dLbl>
              <c:idx val="3"/>
              <c:layout>
                <c:manualLayout>
                  <c:x val="-8.514379628317160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D2-4C51-97A8-99C12DD689DC}"/>
                </c:ext>
              </c:extLst>
            </c:dLbl>
            <c:dLbl>
              <c:idx val="4"/>
              <c:layout>
                <c:manualLayout>
                  <c:x val="-9.3482588780046144E-2"/>
                  <c:y val="4.22871460533866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D2-4C51-97A8-99C12DD68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получили паспорт готовности</c:v>
                </c:pt>
                <c:pt idx="2">
                  <c:v>получили акт готовности после 15.11.2022</c:v>
                </c:pt>
                <c:pt idx="3">
                  <c:v>не получили акт готовности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</c:v>
                </c:pt>
                <c:pt idx="2">
                  <c:v>2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D2-4C51-97A8-99C12DD689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/>
      </c:ofPieChart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1771267146327113"/>
          <c:y val="0.18441862941154685"/>
          <c:w val="0.35338158300758338"/>
          <c:h val="0.75255527163648483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0.27397</cdr:x>
      <cdr:y>0.56944</cdr:y>
    </cdr:from>
    <cdr:to>
      <cdr:x>0.45127</cdr:x>
      <cdr:y>0.74581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12990" y="295232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3" y="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FA18FC5-8EE3-4D81-8E3B-2E38B6C6ACBA}" type="datetimeFigureOut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3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EB9EF3C-7449-4CC2-B680-5046F505F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226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3" y="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49A06AA-2C6B-4BE3-9B75-B3DDAAC1E235}" type="datetimeFigureOut">
              <a:rPr lang="ru-RU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5"/>
            <a:ext cx="5408930" cy="447413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3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651280-C435-42A0-8CBA-76CBFC38E8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034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651280-C435-42A0-8CBA-76CBFC38E8B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13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651280-C435-42A0-8CBA-76CBFC38E8B9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785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C3A7D9-BB10-4F84-9191-66E63D4959FD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01F1B-636D-4C0E-9556-4A00AB4836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A219E9-AA95-4D8E-A1D4-DC1A3D2AF1AE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2A3827-B749-46EC-A5E8-D169E06AF3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3410B0-515B-4106-842F-E40EB5AC8D27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5524A-21AE-4BE2-98DC-D28763ED07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0647F5-75A1-44B5-9F55-32E53988C54E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DE44F-10A0-482C-B1D0-E52EC3345A2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B0F97F-9A46-42F9-9BB3-76041D339C7D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A61AF6-B038-4FF3-A856-EAA5F85E9B3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8D311E-8C31-4514-A090-7EA025B400AE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335EE1-0C32-443F-9543-5F80C59330E0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0460DE-7B97-4A7A-9310-B71A920FC39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86DEF7-A2C9-42B1-8202-BAB57D5DC091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BB382C-9A45-41AD-98D9-2BA7E51949D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AD4837-BB3B-480D-A029-30EECB1D7BF6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E1F3F-8B0D-440D-9581-9F16D5C3AB5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D949-1ADE-4443-8130-76E9493C75D4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CAB30-65C3-403B-8A27-ABDA242F7D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1A73A0-52E2-4986-9027-A0ACD87EBF07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4FE80-5740-432D-8BAD-B40E554523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36FB59-873C-4E7E-92B5-45B8BDBD41D6}" type="datetime1">
              <a:rPr lang="ru-RU" smtClean="0"/>
              <a:pPr>
                <a:defRPr/>
              </a:pPr>
              <a:t>02.08.2023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5073C6B-4F47-4EA2-AB90-D23E1C87410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971600" y="2636912"/>
            <a:ext cx="7416800" cy="3571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Проблемные вопросы прохождения отопительного периода 2022-2023 годов и предварительные итоги подготовки к отопительному периоду 2023-2024 годов. </a:t>
            </a:r>
            <a:b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изменениях законодательства в области безопасности ГТС, вступающие в силу в 2023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B4FE80-5740-432D-8BAD-B40E55452351}" type="slidenum">
              <a:rPr lang="ru-RU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</a:t>
            </a:fld>
            <a:endParaRPr lang="ru-RU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Рисунок 4" descr="Лого_фон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860" b="10860"/>
          <a:stretch>
            <a:fillRect/>
          </a:stretch>
        </p:blipFill>
        <p:spPr>
          <a:xfrm>
            <a:off x="251520" y="332656"/>
            <a:ext cx="8640960" cy="2453407"/>
          </a:xfrm>
        </p:spPr>
      </p:pic>
    </p:spTree>
    <p:extLst>
      <p:ext uri="{BB962C8B-B14F-4D97-AF65-F5344CB8AC3E}">
        <p14:creationId xmlns:p14="http://schemas.microsoft.com/office/powerpoint/2010/main" val="38202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356"/>
            <a:ext cx="8229600" cy="5574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готовности муниципальных образований 2022-2023 гг.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1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199993"/>
            <a:ext cx="331236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причинами неполучения паспортов готовности явились: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режимно-наладочных испытаний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котельном                   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водоподготовит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ельном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оборудовании;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проведение организационно-технических мероприятий по продлению срока эксплуатации оборудования отработавшего свой расчетный ресурс;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у теплоснабжающих организаций должным образом подготовленного персонала.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757602034"/>
              </p:ext>
            </p:extLst>
          </p:nvPr>
        </p:nvGraphicFramePr>
        <p:xfrm>
          <a:off x="3680198" y="2226881"/>
          <a:ext cx="546380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167" y="3739664"/>
            <a:ext cx="108000" cy="1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361496" y="3586054"/>
            <a:ext cx="2282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получили паспорт готовности, из них:</a:t>
            </a:r>
          </a:p>
        </p:txBody>
      </p:sp>
    </p:spTree>
    <p:extLst>
      <p:ext uri="{BB962C8B-B14F-4D97-AF65-F5344CB8AC3E}">
        <p14:creationId xmlns:p14="http://schemas.microsoft.com/office/powerpoint/2010/main" val="27439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356"/>
            <a:ext cx="8229600" cy="55745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требований по готовности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отопительному периоду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гг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теплоснабжающими и 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теплосетевыми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организациями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11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1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1960" y="5652006"/>
            <a:ext cx="47572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восстановлена тепловая изоляция тепловых сетей </a:t>
            </a:r>
            <a:b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759" y="5662337"/>
            <a:ext cx="349416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проведение технического диагностирования зданий и оборудования котельных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802865" y="2348882"/>
            <a:ext cx="2472991" cy="32973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403" y="2348882"/>
            <a:ext cx="2471615" cy="3295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2348679"/>
            <a:ext cx="2471767" cy="329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0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00472"/>
            <a:ext cx="9144000" cy="610328"/>
          </a:xfrm>
        </p:spPr>
        <p:txBody>
          <a:bodyPr>
            <a:noAutofit/>
          </a:bodyPr>
          <a:lstStyle/>
          <a:p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проблемы, связанные с обеспечением безопасности 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противоаварийной устойчивости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поднадзорных предприятий и объектов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12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1988840"/>
            <a:ext cx="8640959" cy="4785712"/>
          </a:xfrm>
        </p:spPr>
        <p:txBody>
          <a:bodyPr>
            <a:normAutofit fontScale="92500"/>
          </a:bodyPr>
          <a:lstStyle/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ысокий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износа основных производственных фондов;</a:t>
            </a:r>
          </a:p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численного состава эксплуатационного персонала;</a:t>
            </a:r>
          </a:p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длительный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заключения договоров на проведение ремонтных, монтажных  работ с подрядными организациями, несвоевременное проведение конкурсных процедур;</a:t>
            </a:r>
          </a:p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подготовки персонала подрядных организаций,  выполняющих работы на поднадзорных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программ ремонтов  оборудования,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реконструкции и технического перевооружения,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негативно сказывается на уменьшении износа основных производственных фондов;</a:t>
            </a:r>
          </a:p>
          <a:p>
            <a:pPr algn="just"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руководителей и специалистов,  большая текучесть кадров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4409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2023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государственного энергетического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 и надзора за ГТС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13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2276872"/>
            <a:ext cx="8640959" cy="4680520"/>
          </a:xfrm>
        </p:spPr>
        <p:txBody>
          <a:bodyPr>
            <a:normAutofit/>
          </a:bodyPr>
          <a:lstStyle/>
          <a:p>
            <a:pPr marL="0" indent="457200" algn="just">
              <a:spcAft>
                <a:spcPts val="600"/>
              </a:spcAft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	Обеспечить выполнение плана проверок Управления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год.</a:t>
            </a:r>
          </a:p>
          <a:p>
            <a:pPr marL="0" indent="457200" algn="just">
              <a:spcAft>
                <a:spcPts val="6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Принять весь комплекс мер, направленных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нулевого уровня аварийности и травматизма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энергетики и ГТС.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Aft>
                <a:spcPts val="600"/>
              </a:spcAft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Обеспечить исполнение программы профилактических мероприятий Ростехнадзора по направлению государственного энергетического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надзора и надзора за ГТС.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6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8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4409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законодательства в области безопасности ГТС, вступающие в силу в 2023 году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14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2276872"/>
            <a:ext cx="8640959" cy="4680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29.05.2023 № 191-ФЗ «О внесении изменений в Федеральный закон «О безопасности гидротехнических сооружений и статью 48.1 Градостроительного кодекса Российской Федерации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2023 года исключается необходимость получения разрешения на эксплуатацию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ГТС.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утвержденной декларации безопасности ГТС будет являться законным основанием для его эксплуатации.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tx1"/>
                </a:solidFill>
              </a:rPr>
              <a:t>    </a:t>
            </a:r>
            <a:endParaRPr lang="ru-RU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6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95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44092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законодательства в области безопасности ГТС, вступающие в силу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сентября 2024 года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2176516"/>
            <a:ext cx="8640959" cy="4680520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обязанностей собственника ГТС или эксплуатирующей организации исключается обязанность разработки и согласования с ФОИВ, уполномоченными на проведение надзора, правил эксплуатации ГТС.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Вводится новый вид НПА – федеральные нормы и правила, устанавливающие общие требования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 безопасности ГТС различного назначения.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Вводятся требования к экспертам в области безопасности ГТС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частности, вводится требование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аттестации).</a:t>
            </a:r>
          </a:p>
          <a:p>
            <a:pPr algn="just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Закон предусматривает более гибкий подход к классификации ГТС. Разграничиваются понятия класс ответственности ГТС, устанавливаемый при проектировании и класс ГТС, определяемый по результатам декларирования их безопасности.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36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305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12334"/>
          <a:stretch/>
        </p:blipFill>
        <p:spPr>
          <a:xfrm>
            <a:off x="-36512" y="-27384"/>
            <a:ext cx="9180512" cy="6885384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72188"/>
            <a:ext cx="8229600" cy="53975"/>
          </a:xfrm>
          <a:prstGeom prst="rect">
            <a:avLst/>
          </a:prstGeom>
        </p:spPr>
        <p:txBody>
          <a:bodyPr rtlCol="0">
            <a:normAutofit fontScale="25000" lnSpcReduction="2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60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0DE44F-10A0-482C-B1D0-E52EC3345A2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6096" y="322623"/>
            <a:ext cx="3250704" cy="391036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Спасибо </a:t>
            </a:r>
            <a:r>
              <a:rPr lang="ru-RU" sz="4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4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48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4587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1943708" y="877314"/>
            <a:ext cx="5256584" cy="11177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Категорированные объекты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энергонадзора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0" y="32176"/>
            <a:ext cx="9144000" cy="1164575"/>
            <a:chOff x="0" y="289"/>
            <a:chExt cx="5760" cy="749"/>
          </a:xfrm>
        </p:grpSpPr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0" y="634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1E458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0" y="746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1E458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0" y="689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1E458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41" descr="fsetan_emblema200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" y="289"/>
              <a:ext cx="666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5087778" y="3222072"/>
            <a:ext cx="3822192" cy="34472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бъект 2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848936166"/>
              </p:ext>
            </p:extLst>
          </p:nvPr>
        </p:nvGraphicFramePr>
        <p:xfrm>
          <a:off x="-199272" y="1331878"/>
          <a:ext cx="5257728" cy="3780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34870896"/>
              </p:ext>
            </p:extLst>
          </p:nvPr>
        </p:nvGraphicFramePr>
        <p:xfrm>
          <a:off x="2915816" y="2184313"/>
          <a:ext cx="6976464" cy="4697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5700742"/>
              </p:ext>
            </p:extLst>
          </p:nvPr>
        </p:nvGraphicFramePr>
        <p:xfrm>
          <a:off x="395536" y="1772816"/>
          <a:ext cx="8568952" cy="4288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Заголовок 4"/>
          <p:cNvSpPr>
            <a:spLocks noGrp="1"/>
          </p:cNvSpPr>
          <p:nvPr>
            <p:ph type="title"/>
          </p:nvPr>
        </p:nvSpPr>
        <p:spPr>
          <a:xfrm>
            <a:off x="1943708" y="851923"/>
            <a:ext cx="5256584" cy="8164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 ГТС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0" y="32176"/>
            <a:ext cx="9144000" cy="1164575"/>
            <a:chOff x="0" y="289"/>
            <a:chExt cx="5760" cy="749"/>
          </a:xfrm>
        </p:grpSpPr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0" y="634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1E458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38"/>
            <p:cNvSpPr>
              <a:spLocks noChangeArrowheads="1"/>
            </p:cNvSpPr>
            <p:nvPr/>
          </p:nvSpPr>
          <p:spPr bwMode="auto">
            <a:xfrm>
              <a:off x="0" y="746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1E458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0" y="689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kumimoji="1" lang="ru-RU" sz="1400" b="1">
                <a:solidFill>
                  <a:srgbClr val="1E458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41" descr="fsetan_emblema20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" y="289"/>
              <a:ext cx="666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1775867" y="6093296"/>
            <a:ext cx="5904656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год: класс не присвоен 637 поднадзорным ГТС </a:t>
            </a: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год: класс не  присвоен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378 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поднадзорным ГТС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51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88" y="1052736"/>
            <a:ext cx="8229600" cy="4663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Бесхозяйные ГТС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99736705"/>
              </p:ext>
            </p:extLst>
          </p:nvPr>
        </p:nvGraphicFramePr>
        <p:xfrm>
          <a:off x="971600" y="2060848"/>
          <a:ext cx="7776864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5933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036" y="1120205"/>
            <a:ext cx="8136904" cy="4663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услуги в области </a:t>
            </a:r>
            <a:b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 ГТС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08164244"/>
              </p:ext>
            </p:extLst>
          </p:nvPr>
        </p:nvGraphicFramePr>
        <p:xfrm>
          <a:off x="971600" y="2060848"/>
          <a:ext cx="7776864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566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688" y="1196752"/>
            <a:ext cx="8229600" cy="4663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надзорной деятельности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902620"/>
              </p:ext>
            </p:extLst>
          </p:nvPr>
        </p:nvGraphicFramePr>
        <p:xfrm>
          <a:off x="107502" y="2924944"/>
          <a:ext cx="8928995" cy="25535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96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1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9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96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652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811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marL="90170" marR="717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надзора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Число проведенных обследований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Выявлено нарушений требований НТД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Общее количество административных наказаний, наложенных по итогам  проверок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Общая сумма взысканных штрафов, </a:t>
                      </a:r>
                      <a:r>
                        <a:rPr lang="ru-RU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Объявлено предостережений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Произошло аварий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Несчастные случаи со смертельным исходом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92"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энергонадзор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750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2284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182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надзор</a:t>
                      </a: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за ГТС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49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529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521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32221" y="2448743"/>
            <a:ext cx="560653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основных показателей надзорной деятельности за 2022 год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46631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надзорной деятельности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040501"/>
              </p:ext>
            </p:extLst>
          </p:nvPr>
        </p:nvGraphicFramePr>
        <p:xfrm>
          <a:off x="107502" y="2924944"/>
          <a:ext cx="8928995" cy="255356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24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2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1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5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23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9208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marL="90170" marR="71755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Вид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надзора</a:t>
                      </a:r>
                      <a:endParaRPr lang="ru-RU" sz="11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Число проведенных обследований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Выявлено нарушений требований НТД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Общее количество административных наказаний, наложенных по итогам  проверок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Общая сумма взысканных штрафов, </a:t>
                      </a:r>
                      <a:r>
                        <a:rPr lang="ru-RU" sz="1100" b="1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тыс.руб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Вынесено предостережений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Информирование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Произошло аварий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Несчастные случаи со смертельным исходом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энергонадзор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168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11,5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414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692"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надзор за ГТС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1,05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126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17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32505" y="2448743"/>
            <a:ext cx="66059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основных показателей надзорной деятельности за 1 полугодие 2023 г</a:t>
            </a:r>
            <a:r>
              <a:rPr lang="ru-RU" altLang="ru-RU" sz="1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37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8640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в 2022 году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2492896"/>
            <a:ext cx="8640959" cy="4176464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811 информационных письма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объектам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электроэнергетики, 98 писем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объектам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теплоэнергетики;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Объявлено 21 предостережение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недопустимости нарушения обязательных требований и предложено принять меры по обеспечению соблюдения обязательных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221 консультирований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сфере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теплоснабжения.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76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359" y="1052736"/>
            <a:ext cx="8435279" cy="8640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работа в 1 полугодии 2023 года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3231-8BFE-45CF-8926-65272BEEE873}" type="slidenum"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251520" y="2492896"/>
            <a:ext cx="8640959" cy="4176464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27 информационных писем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объектам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электроэнергетики, 194 письма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объектам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теплоэнергетики, 77 писем по объектам ГТС;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Объявлено 16 предостережений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недопустимости нарушения обязательных требований и предложено принять меры по обеспечению соблюдения обязательных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Tx/>
              <a:buFont typeface="Wingdings" panose="05000000000000000000" pitchFamily="2" charset="2"/>
              <a:buChar char="§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177 консультирования в сфере теплоснабжения, </a:t>
            </a:r>
            <a:b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77 - в области безопасности ГТС.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403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TC101859861[[fn=Выставка]]</Template>
  <TotalTime>9299</TotalTime>
  <Words>643</Words>
  <Application>Microsoft Office PowerPoint</Application>
  <PresentationFormat>Экран (4:3)</PresentationFormat>
  <Paragraphs>149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Candara</vt:lpstr>
      <vt:lpstr>Symbol</vt:lpstr>
      <vt:lpstr>Times New Roman</vt:lpstr>
      <vt:lpstr>Wingdings</vt:lpstr>
      <vt:lpstr>Волна</vt:lpstr>
      <vt:lpstr>Проблемные вопросы прохождения отопительного периода 2022-2023 годов и предварительные итоги подготовки к отопительному периоду 2023-2024 годов.  Об изменениях законодательства в области безопасности ГТС, вступающие в силу в 2023 году</vt:lpstr>
      <vt:lpstr>Категорированные объекты энергонадзора</vt:lpstr>
      <vt:lpstr>Класс ГТС</vt:lpstr>
      <vt:lpstr>Бесхозяйные ГТС</vt:lpstr>
      <vt:lpstr>Государственные услуги в области  безопасности  ГТС</vt:lpstr>
      <vt:lpstr>Основные показатели надзорной деятельности</vt:lpstr>
      <vt:lpstr>Основные показатели надзорной деятельности</vt:lpstr>
      <vt:lpstr>Профилактическая работа в 2022 году</vt:lpstr>
      <vt:lpstr>Профилактическая работа в 1 полугодии 2023 года</vt:lpstr>
      <vt:lpstr>Оценка готовности муниципальных образований 2022-2023 гг.</vt:lpstr>
      <vt:lpstr>Нарушение требований по готовности  к отопительному периоду 2022-2023 гг. теплоснабжающими и теплосетевыми организациями</vt:lpstr>
      <vt:lpstr>Основные проблемы, связанные с обеспечением безопасности  и противоаварийной устойчивости поднадзорных предприятий и объектов</vt:lpstr>
      <vt:lpstr>Задачи на 2023 год в области государственного энергетического надзора и надзора за ГТС</vt:lpstr>
      <vt:lpstr>Изменения законодательства в области безопасности ГТС, вступающие в силу в 2023 году</vt:lpstr>
      <vt:lpstr>Изменения законодательства в области безопасности ГТС, вступающие в силу с 1 сентября 2024 года</vt:lpstr>
      <vt:lpstr>Спасибо 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Карпов Денис Николаевич</dc:creator>
  <cp:lastModifiedBy>D</cp:lastModifiedBy>
  <cp:revision>541</cp:revision>
  <cp:lastPrinted>2023-08-02T17:28:22Z</cp:lastPrinted>
  <dcterms:created xsi:type="dcterms:W3CDTF">2013-03-25T09:28:04Z</dcterms:created>
  <dcterms:modified xsi:type="dcterms:W3CDTF">2023-08-02T17:46:47Z</dcterms:modified>
</cp:coreProperties>
</file>